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-7-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Lora"/>
      <p:regular r:id="rId201314"/>
    </p:embeddedFont>
    <p:embeddedFont>
      <p:font typeface="Lora SemiBold"/>
      <p:regular r:id="rId201315"/>
    </p:embeddedFont>
    <p:embeddedFont>
      <p:font typeface="Lora Bold"/>
      <p:regular r:id="rId201316"/>
    </p:embeddedFont>
    <p:embeddedFont>
      <p:font typeface="Source Sans 3"/>
      <p:regular r:id="rId201317"/>
    </p:embeddedFont>
    <p:embeddedFont>
      <p:font typeface="Source Sans 3 SemiBold"/>
      <p:regular r:id="rId201318"/>
    </p:embeddedFont>
    <p:embeddedFont>
      <p:font typeface="Source Sans 3 Bold"/>
      <p:regular r:id="rId201319"/>
    </p:embeddedFont>
    <p:embeddedFont>
      <p:font typeface="Source Sans 3 Black"/>
      <p:regular r:id="rId2013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ype="http://schemas.openxmlformats.org/officeDocument/2006/relationships/font" Target="fonts/201314.fntdata"/><Relationship Id="rId201315" Type="http://schemas.openxmlformats.org/officeDocument/2006/relationships/font" Target="fonts/201315.fntdata"/><Relationship Id="rId201316" Type="http://schemas.openxmlformats.org/officeDocument/2006/relationships/font" Target="fonts/201316.fntdata"/><Relationship Id="rId201317" Type="http://schemas.openxmlformats.org/officeDocument/2006/relationships/font" Target="fonts/201317.fntdata"/><Relationship Id="rId201318" Type="http://schemas.openxmlformats.org/officeDocument/2006/relationships/font" Target="fonts/201318.fntdata"/><Relationship Id="rId201319" Type="http://schemas.openxmlformats.org/officeDocument/2006/relationships/font" Target="fonts/201319.fntdata"/><Relationship Id="rId201320" Type="http://schemas.openxmlformats.org/officeDocument/2006/relationships/font" Target="fonts/201320.fntdata"/><Relationship Id="rId201321" Type="http://schemas.openxmlformats.org/officeDocument/2006/relationships/font" Target="fonts/201321.fntdata"/><Relationship Id="rId201322" Type="http://schemas.openxmlformats.org/officeDocument/2006/relationships/font" Target="fonts/201322.fntdata"/><Relationship Id="rId201323" Type="http://schemas.openxmlformats.org/officeDocument/2006/relationships/font" Target="fonts/201323.fntdata"/><Relationship Id="rId201324" Type="http://schemas.openxmlformats.org/officeDocument/2006/relationships/font" Target="fonts/201324.fntdata"/><Relationship Id="rId201325" Type="http://schemas.openxmlformats.org/officeDocument/2006/relationships/font" Target="fonts/201325.fntdata"/><Relationship Id="rId201326" Type="http://schemas.openxmlformats.org/officeDocument/2006/relationships/font" Target="fonts/201326.fntdata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1A24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52833"/>
          </a:solidFill>
          <a:ln/>
        </p:spPr>
        <p:txBody>
          <a:bodyPr/>
          <a:p/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3.png"/><Relationship Id="rId6" Type="http://schemas.openxmlformats.org/officeDocument/2006/relationships/image" Target="../media/image-7-4.svg"/><Relationship Id="rId7" Type="http://schemas.openxmlformats.org/officeDocument/2006/relationships/image" Target="../media/image-7-3.png"/><Relationship Id="rId8" Type="http://schemas.openxmlformats.org/officeDocument/2006/relationships/image" Target="../media/image-7-4.sv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1688207"/>
            <a:ext cx="7653543" cy="10265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F98AC7"/>
                </a:solidFill>
                <a:latin typeface="Lora Bold" pitchFamily="34" charset="0"/>
                <a:ea typeface="Lora Bold" pitchFamily="34" charset="-122"/>
                <a:cs typeface="Lora Bold" pitchFamily="34" charset="-120"/>
              </a:rPr>
              <a:t>RAISSS Robotics AI and Quantum Technology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98086" y="2889250"/>
            <a:ext cx="7653543" cy="14168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44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Innovating Today. Engineering Tomorrow.</a:t>
            </a:r>
            <a:endParaRPr lang="en-US" sz="4450" dirty="0"/>
          </a:p>
        </p:txBody>
      </p:sp>
      <p:sp>
        <p:nvSpPr>
          <p:cNvPr id="4" name="Shape 2"/>
          <p:cNvSpPr/>
          <p:nvPr/>
        </p:nvSpPr>
        <p:spPr>
          <a:xfrm>
            <a:off x="698086" y="4502448"/>
            <a:ext cx="705825" cy="265113"/>
          </a:xfrm>
          <a:prstGeom prst="roundRect">
            <a:avLst>
              <a:gd name="adj" fmla="val 7901"/>
            </a:avLst>
          </a:prstGeom>
          <a:solidFill>
            <a:srgbClr val="49042A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802759" y="4554736"/>
            <a:ext cx="1106063" cy="160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DRONES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1491121" y="4502448"/>
            <a:ext cx="1022821" cy="265113"/>
          </a:xfrm>
          <a:prstGeom prst="roundRect">
            <a:avLst>
              <a:gd name="adj" fmla="val 7901"/>
            </a:avLst>
          </a:prstGeom>
          <a:solidFill>
            <a:srgbClr val="49042A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1595794" y="4554736"/>
            <a:ext cx="1423059" cy="160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AGRICULTURE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2601153" y="4502448"/>
            <a:ext cx="815359" cy="265113"/>
          </a:xfrm>
          <a:prstGeom prst="roundRect">
            <a:avLst>
              <a:gd name="adj" fmla="val 7901"/>
            </a:avLst>
          </a:prstGeom>
          <a:solidFill>
            <a:srgbClr val="49042A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2705826" y="4554736"/>
            <a:ext cx="1215598" cy="160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ROBOTICS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503723" y="4502448"/>
            <a:ext cx="321957" cy="265113"/>
          </a:xfrm>
          <a:prstGeom prst="roundRect">
            <a:avLst>
              <a:gd name="adj" fmla="val 7901"/>
            </a:avLst>
          </a:prstGeom>
          <a:solidFill>
            <a:srgbClr val="49042A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3608396" y="4554736"/>
            <a:ext cx="722195" cy="160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AI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912891" y="4502448"/>
            <a:ext cx="1638557" cy="265113"/>
          </a:xfrm>
          <a:prstGeom prst="roundRect">
            <a:avLst>
              <a:gd name="adj" fmla="val 7901"/>
            </a:avLst>
          </a:prstGeom>
          <a:solidFill>
            <a:srgbClr val="49042A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4017564" y="4554736"/>
            <a:ext cx="2038795" cy="160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AUTONOMOUS SYSTEMS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638659" y="4502448"/>
            <a:ext cx="1661872" cy="265113"/>
          </a:xfrm>
          <a:prstGeom prst="roundRect">
            <a:avLst>
              <a:gd name="adj" fmla="val 7901"/>
            </a:avLst>
          </a:prstGeom>
          <a:solidFill>
            <a:srgbClr val="49042A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5743332" y="4554736"/>
            <a:ext cx="2062111" cy="160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QUANTUM TECHNOLOGY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98086" y="4963914"/>
            <a:ext cx="8263128" cy="2233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Akola, Maharashtra, India  |  Incorporated January 2026</a:t>
            </a:r>
            <a:endParaRPr lang="en-US" sz="1050" dirty="0"/>
          </a:p>
        </p:txBody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3815" y="1710035"/>
            <a:ext cx="2716145" cy="26849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196363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086" y="2467670"/>
            <a:ext cx="10795524" cy="461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Who We Are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698086" y="3141662"/>
            <a:ext cx="10795524" cy="477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20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RAISSS is an indigenous deep-tech engineering and manufacturing company built entirely from the ground up in India.</a:t>
            </a:r>
            <a:pPr algn="l" indent="0" marL="0">
              <a:lnSpc>
                <a:spcPct val="127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We develop hardware, software, AI, robotics, autonomous systems, and advanced engineering solutions. Our focus is on creating integrated technologies that turn ideas into real-world systems.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98086" y="3831134"/>
            <a:ext cx="10795524" cy="369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Six Core Technology Domains</a:t>
            </a:r>
            <a:endParaRPr lang="en-US" sz="2300" dirty="0"/>
          </a:p>
        </p:txBody>
      </p:sp>
      <p:sp>
        <p:nvSpPr>
          <p:cNvPr id="6" name="Shape 3"/>
          <p:cNvSpPr/>
          <p:nvPr/>
        </p:nvSpPr>
        <p:spPr>
          <a:xfrm>
            <a:off x="698086" y="4412754"/>
            <a:ext cx="5327120" cy="552847"/>
          </a:xfrm>
          <a:prstGeom prst="roundRect">
            <a:avLst>
              <a:gd name="adj" fmla="val 4262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855145" y="4569817"/>
            <a:ext cx="5013001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20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Drones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6166489" y="4412754"/>
            <a:ext cx="5327120" cy="552847"/>
          </a:xfrm>
          <a:prstGeom prst="roundRect">
            <a:avLst>
              <a:gd name="adj" fmla="val 4262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6323549" y="4569817"/>
            <a:ext cx="5013001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20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Agriculture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98086" y="5106888"/>
            <a:ext cx="5327120" cy="552847"/>
          </a:xfrm>
          <a:prstGeom prst="roundRect">
            <a:avLst>
              <a:gd name="adj" fmla="val 4262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855145" y="5263952"/>
            <a:ext cx="5013001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20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Robotics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166489" y="5106888"/>
            <a:ext cx="5327120" cy="552847"/>
          </a:xfrm>
          <a:prstGeom prst="roundRect">
            <a:avLst>
              <a:gd name="adj" fmla="val 4262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6323549" y="5263952"/>
            <a:ext cx="5013001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20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Artificial Intelligence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698086" y="5801023"/>
            <a:ext cx="5327120" cy="552847"/>
          </a:xfrm>
          <a:prstGeom prst="roundRect">
            <a:avLst>
              <a:gd name="adj" fmla="val 4262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855145" y="5958086"/>
            <a:ext cx="5013001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20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Autonomous Systems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6166489" y="5801023"/>
            <a:ext cx="5327120" cy="552847"/>
          </a:xfrm>
          <a:prstGeom prst="roundRect">
            <a:avLst>
              <a:gd name="adj" fmla="val 4262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6323549" y="5958086"/>
            <a:ext cx="5013001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20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Quantum Technology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086" y="734417"/>
            <a:ext cx="6223638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The Challenge &amp; Our Approach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698086" y="1509415"/>
            <a:ext cx="6223638" cy="4614069"/>
          </a:xfrm>
          <a:prstGeom prst="roundRect">
            <a:avLst>
              <a:gd name="adj" fmla="val 567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5" name="Shape 2"/>
          <p:cNvSpPr/>
          <p:nvPr/>
        </p:nvSpPr>
        <p:spPr>
          <a:xfrm>
            <a:off x="698086" y="1509415"/>
            <a:ext cx="3111819" cy="3066058"/>
          </a:xfrm>
          <a:custGeom>
            <a:avLst/>
            <a:gdLst/>
            <a:ahLst/>
            <a:cxnLst/>
            <a:rect l="l" t="t" r="r" b="b"/>
            <a:pathLst>
              <a:path w="3111819" h="3066058">
                <a:moveTo>
                  <a:pt x="21818" y="0"/>
                </a:moveTo>
                <a:lnTo>
                  <a:pt x="3111819" y="0"/>
                </a:lnTo>
                <a:lnTo>
                  <a:pt x="3111819" y="3066058"/>
                </a:lnTo>
                <a:lnTo>
                  <a:pt x="0" y="3066058"/>
                </a:lnTo>
                <a:lnTo>
                  <a:pt x="0" y="21819"/>
                </a:lnTo>
                <a:arcTo hR="21819" wR="21818" stAng="10800000" swAng="5400000"/>
                <a:close/>
              </a:path>
            </a:pathLst>
          </a:custGeom>
          <a:solidFill>
            <a:srgbClr val="444752"/>
          </a:solidFill>
          <a:ln/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872607" y="1683941"/>
            <a:ext cx="2762776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The Challenge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72607" y="2045295"/>
            <a:ext cx="2762776" cy="2076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Heavy dependence on imported technology in critical sectors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Limited intelligent automation across agriculture and industry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Slow adoption of precision agriculture and autonomous systems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3809905" y="1509415"/>
            <a:ext cx="3111819" cy="3066058"/>
          </a:xfrm>
          <a:custGeom>
            <a:avLst/>
            <a:gdLst/>
            <a:ahLst/>
            <a:cxnLst/>
            <a:rect l="l" t="t" r="r" b="b"/>
            <a:pathLst>
              <a:path w="3111819" h="3066058">
                <a:moveTo>
                  <a:pt x="0" y="0"/>
                </a:moveTo>
                <a:lnTo>
                  <a:pt x="3090001" y="0"/>
                </a:lnTo>
                <a:arcTo hR="21819" wR="21818" stAng="16200000" swAng="5400000"/>
                <a:lnTo>
                  <a:pt x="3111819" y="3066058"/>
                </a:lnTo>
                <a:lnTo>
                  <a:pt x="0" y="3066058"/>
                </a:lnTo>
                <a:lnTo>
                  <a:pt x="0" y="0"/>
                </a:lnTo>
                <a:close/>
              </a:path>
            </a:pathLst>
          </a:custGeom>
          <a:solidFill>
            <a:srgbClr val="444752"/>
          </a:solidFill>
          <a:ln/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3809905" y="1509415"/>
            <a:ext cx="19050" cy="3066058"/>
          </a:xfrm>
          <a:prstGeom prst="roundRect">
            <a:avLst>
              <a:gd name="adj" fmla="val 49999"/>
            </a:avLst>
          </a:prstGeom>
          <a:solidFill>
            <a:srgbClr val="5D606B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3984426" y="1683941"/>
            <a:ext cx="2762776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Our Solution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3984426" y="2045295"/>
            <a:ext cx="2762776" cy="23556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Build indigenous platforms from the ground up in India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Integrate hardware, software, AI, robotics, and autonomy end-to-end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Deliver practical systems for research, manufacturing, and deployment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698086" y="4575473"/>
            <a:ext cx="6223638" cy="1548011"/>
          </a:xfrm>
          <a:custGeom>
            <a:avLst/>
            <a:gdLst/>
            <a:ahLst/>
            <a:cxnLst/>
            <a:rect l="l" t="t" r="r" b="b"/>
            <a:pathLst>
              <a:path w="6223638" h="1548011">
                <a:moveTo>
                  <a:pt x="0" y="0"/>
                </a:moveTo>
                <a:lnTo>
                  <a:pt x="6223638" y="0"/>
                </a:lnTo>
                <a:lnTo>
                  <a:pt x="6223638" y="1526192"/>
                </a:lnTo>
                <a:arcTo hR="21819" wR="21818" stAng="0" swAng="5400000"/>
                <a:lnTo>
                  <a:pt x="21818" y="1548011"/>
                </a:lnTo>
                <a:arcTo hR="21819" wR="21818" stAng="5400000" swAng="5400000"/>
                <a:lnTo>
                  <a:pt x="0" y="0"/>
                </a:lnTo>
                <a:close/>
              </a:path>
            </a:pathLst>
          </a:custGeom>
          <a:solidFill>
            <a:srgbClr val="444752"/>
          </a:solidFill>
          <a:ln/>
        </p:spPr>
        <p:txBody>
          <a:bodyPr/>
          <a:p/>
        </p:txBody>
      </p:sp>
      <p:sp>
        <p:nvSpPr>
          <p:cNvPr id="13" name="Shape 10"/>
          <p:cNvSpPr/>
          <p:nvPr/>
        </p:nvSpPr>
        <p:spPr>
          <a:xfrm>
            <a:off x="698086" y="4575473"/>
            <a:ext cx="6223638" cy="19050"/>
          </a:xfrm>
          <a:prstGeom prst="roundRect">
            <a:avLst>
              <a:gd name="adj" fmla="val 49999"/>
            </a:avLst>
          </a:prstGeom>
          <a:solidFill>
            <a:srgbClr val="5D606B"/>
          </a:solidFill>
          <a:ln/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872607" y="4749998"/>
            <a:ext cx="5874595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Most Critical Insight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872607" y="5111353"/>
            <a:ext cx="5874595" cy="8376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India’s capability gap is also the biggest opportunity:</a:t>
            </a:r>
            <a:pPr algn="l" indent="0" marL="0">
              <a:lnSpc>
                <a:spcPct val="133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RAISSS can create self-reliant, intelligent technology platforms where demand is high and local alternatives are limited.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21818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086" y="2894013"/>
            <a:ext cx="10795524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The Core Technology Pillars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698086" y="3669010"/>
            <a:ext cx="11405108" cy="3490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7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Six integrated focus areas form one unified engineering ecosystem.</a:t>
            </a:r>
            <a:endParaRPr lang="en-US" sz="1700" dirty="0"/>
          </a:p>
        </p:txBody>
      </p:sp>
      <p:sp>
        <p:nvSpPr>
          <p:cNvPr id="5" name="Shape 2"/>
          <p:cNvSpPr/>
          <p:nvPr/>
        </p:nvSpPr>
        <p:spPr>
          <a:xfrm>
            <a:off x="698086" y="4214416"/>
            <a:ext cx="2567915" cy="605730"/>
          </a:xfrm>
          <a:prstGeom prst="roundRect">
            <a:avLst>
              <a:gd name="adj" fmla="val 4322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872607" y="4388941"/>
            <a:ext cx="2218873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DRONES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440523" y="4214416"/>
            <a:ext cx="2568015" cy="605730"/>
          </a:xfrm>
          <a:prstGeom prst="roundRect">
            <a:avLst>
              <a:gd name="adj" fmla="val 4322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3615044" y="4388941"/>
            <a:ext cx="2218972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AGRICULTURE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183059" y="4214416"/>
            <a:ext cx="2568015" cy="605730"/>
          </a:xfrm>
          <a:prstGeom prst="roundRect">
            <a:avLst>
              <a:gd name="adj" fmla="val 4322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6357580" y="4388941"/>
            <a:ext cx="2218972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ROBOTICS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8925595" y="4214416"/>
            <a:ext cx="2568015" cy="605730"/>
          </a:xfrm>
          <a:prstGeom prst="roundRect">
            <a:avLst>
              <a:gd name="adj" fmla="val 4322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9100116" y="4388941"/>
            <a:ext cx="2218972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AI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98086" y="4994672"/>
            <a:ext cx="5310452" cy="605730"/>
          </a:xfrm>
          <a:prstGeom prst="roundRect">
            <a:avLst>
              <a:gd name="adj" fmla="val 4322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872607" y="5169198"/>
            <a:ext cx="4961409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AUTONOMOUS SYSTEMS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6183059" y="4994672"/>
            <a:ext cx="5310551" cy="605730"/>
          </a:xfrm>
          <a:prstGeom prst="roundRect">
            <a:avLst>
              <a:gd name="adj" fmla="val 4322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6357580" y="5169198"/>
            <a:ext cx="4961508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QUANTUM TECHNOLOGY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98086" y="5796756"/>
            <a:ext cx="11405108" cy="3490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7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These domains are deliberately integrated to compound capability, not operate as silos.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086" y="787003"/>
            <a:ext cx="6223638" cy="513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Drones &amp; Precision Agriculture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72379" y="1562001"/>
            <a:ext cx="2219369" cy="4508996"/>
          </a:xfrm>
          <a:prstGeom prst="roundRect">
            <a:avLst>
              <a:gd name="adj" fmla="val 1180"/>
            </a:avLst>
          </a:prstGeom>
          <a:solidFill>
            <a:srgbClr val="1B1B27"/>
          </a:solidFill>
          <a:ln/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46900" y="1736527"/>
            <a:ext cx="1870326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Drone Engineering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746900" y="2167731"/>
            <a:ext cx="1870326" cy="29140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In-house development</a:t>
            </a:r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concept to manufacturing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Autonomous capability</a:t>
            </a:r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AI, sensors, navigation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Field-ready platforms</a:t>
            </a:r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built for deployment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3098226" y="1736527"/>
            <a:ext cx="1701956" cy="5133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Agricultural Applications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098226" y="2424410"/>
            <a:ext cx="1701956" cy="15790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Precision spraying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Crop health monitoring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Field assessment</a:t>
            </a:r>
            <a:endParaRPr lang="en-US" sz="1350" dirty="0"/>
          </a:p>
          <a:p>
            <a:pPr algn="l" marL="274320" indent="-274320">
              <a:lnSpc>
                <a:spcPct val="133000"/>
              </a:lnSpc>
              <a:buSzPct val="100000"/>
              <a:buChar char="•"/>
            </a:pPr>
            <a:r>
              <a:rPr lang="en-US" sz="13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Aerial mapping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232368" y="1736527"/>
            <a:ext cx="1701956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Data Pipeline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5232368" y="2189559"/>
            <a:ext cx="349043" cy="21818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01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5232368" y="2467074"/>
            <a:ext cx="1701956" cy="19050"/>
          </a:xfrm>
          <a:prstGeom prst="rect">
            <a:avLst/>
          </a:prstGeom>
          <a:solidFill>
            <a:srgbClr val="6EB9FC"/>
          </a:solidFill>
          <a:ln/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5232368" y="2592387"/>
            <a:ext cx="1701956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Capture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5232368" y="3154462"/>
            <a:ext cx="349043" cy="21818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02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5232368" y="3414514"/>
            <a:ext cx="1701956" cy="19050"/>
          </a:xfrm>
          <a:prstGeom prst="rect">
            <a:avLst/>
          </a:prstGeom>
          <a:solidFill>
            <a:srgbClr val="6EB9FC"/>
          </a:solidFill>
          <a:ln/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5232368" y="3557290"/>
            <a:ext cx="1701956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Analyze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5232368" y="4119364"/>
            <a:ext cx="349043" cy="21818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03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5232368" y="4362053"/>
            <a:ext cx="1701956" cy="19050"/>
          </a:xfrm>
          <a:prstGeom prst="rect">
            <a:avLst/>
          </a:prstGeom>
          <a:solidFill>
            <a:srgbClr val="6EB9FC"/>
          </a:solidFill>
          <a:ln/>
        </p:spPr>
        <p:txBody>
          <a:bodyPr/>
          <a:p/>
        </p:txBody>
      </p:sp>
      <p:sp>
        <p:nvSpPr>
          <p:cNvPr id="18" name="Text 15"/>
          <p:cNvSpPr/>
          <p:nvPr/>
        </p:nvSpPr>
        <p:spPr>
          <a:xfrm>
            <a:off x="5232368" y="4522192"/>
            <a:ext cx="1701956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Understand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5232368" y="5084266"/>
            <a:ext cx="349043" cy="21818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04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5232368" y="5309493"/>
            <a:ext cx="1701956" cy="19050"/>
          </a:xfrm>
          <a:prstGeom prst="rect">
            <a:avLst/>
          </a:prstGeom>
          <a:solidFill>
            <a:srgbClr val="6EB9FC"/>
          </a:solidFill>
          <a:ln/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5232368" y="5487095"/>
            <a:ext cx="1701956" cy="256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Act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086" y="542330"/>
            <a:ext cx="6223638" cy="4331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Robotics, AI &amp; Autonomous Systems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698086" y="1286073"/>
            <a:ext cx="2603038" cy="216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Robotics &amp; AI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698086" y="1626791"/>
            <a:ext cx="2603038" cy="27354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33680" indent="-233680">
              <a:lnSpc>
                <a:spcPct val="123000"/>
              </a:lnSpc>
              <a:buSzPct val="100000"/>
              <a:buChar char="•"/>
            </a:pPr>
            <a:r>
              <a:rPr lang="en-US" sz="11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Industrial Automation</a:t>
            </a:r>
            <a:pPr algn="l" marL="233680" indent="-233680">
              <a:lnSpc>
                <a:spcPct val="123000"/>
              </a:lnSpc>
              <a:buSzPct val="100000"/>
              <a:buChar char="•"/>
            </a:pPr>
            <a:r>
              <a:rPr lang="en-US" sz="11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Smart robotic systems for manufacturing and process control</a:t>
            </a:r>
            <a:endParaRPr lang="en-US" sz="1150" dirty="0"/>
          </a:p>
          <a:p>
            <a:pPr algn="l" marL="233680" indent="-233680">
              <a:lnSpc>
                <a:spcPct val="123000"/>
              </a:lnSpc>
              <a:buSzPct val="100000"/>
              <a:buChar char="•"/>
            </a:pPr>
            <a:r>
              <a:rPr lang="en-US" sz="11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Autonomous Operation</a:t>
            </a:r>
            <a:pPr algn="l" marL="233680" indent="-233680">
              <a:lnSpc>
                <a:spcPct val="123000"/>
              </a:lnSpc>
              <a:buSzPct val="100000"/>
              <a:buChar char="•"/>
            </a:pPr>
            <a:r>
              <a:rPr lang="en-US" sz="11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Self-directed systems with minimal human intervention</a:t>
            </a:r>
            <a:endParaRPr lang="en-US" sz="1150" dirty="0"/>
          </a:p>
          <a:p>
            <a:pPr algn="l" marL="233680" indent="-233680">
              <a:lnSpc>
                <a:spcPct val="123000"/>
              </a:lnSpc>
              <a:buSzPct val="100000"/>
              <a:buChar char="•"/>
            </a:pPr>
            <a:r>
              <a:rPr lang="en-US" sz="11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Human-Machine Interaction</a:t>
            </a:r>
            <a:pPr algn="l" marL="233680" indent="-233680">
              <a:lnSpc>
                <a:spcPct val="123000"/>
              </a:lnSpc>
              <a:buSzPct val="100000"/>
              <a:buChar char="•"/>
            </a:pPr>
            <a:r>
              <a:rPr lang="en-US" sz="11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Collaborative interfaces and control frameworks</a:t>
            </a:r>
            <a:endParaRPr lang="en-US" sz="1150" dirty="0"/>
          </a:p>
          <a:p>
            <a:pPr algn="l" marL="233680" indent="-233680">
              <a:lnSpc>
                <a:spcPct val="123000"/>
              </a:lnSpc>
              <a:buSzPct val="100000"/>
              <a:buChar char="•"/>
            </a:pPr>
            <a:r>
              <a:rPr lang="en-US" sz="11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Computer Vision &amp; Decision Logic</a:t>
            </a:r>
            <a:pPr algn="l" marL="233680" indent="-233680">
              <a:lnSpc>
                <a:spcPct val="123000"/>
              </a:lnSpc>
              <a:buSzPct val="100000"/>
              <a:buChar char="•"/>
            </a:pPr>
            <a:r>
              <a:rPr lang="en-US" sz="11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Perception, analysis, and adaptive control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3666636" y="1286073"/>
            <a:ext cx="3261338" cy="216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Autonomous Systems Stack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3666636" y="1642269"/>
            <a:ext cx="3261338" cy="2554883"/>
          </a:xfrm>
          <a:prstGeom prst="roundRect">
            <a:avLst>
              <a:gd name="adj" fmla="val 865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3666636" y="1642269"/>
            <a:ext cx="3261338" cy="510977"/>
          </a:xfrm>
          <a:custGeom>
            <a:avLst/>
            <a:gdLst/>
            <a:ahLst/>
            <a:cxnLst/>
            <a:rect l="l" t="t" r="r" b="b"/>
            <a:pathLst>
              <a:path w="3261338" h="510977">
                <a:moveTo>
                  <a:pt x="18409" y="0"/>
                </a:moveTo>
                <a:lnTo>
                  <a:pt x="3242929" y="0"/>
                </a:lnTo>
                <a:arcTo hR="18409" wR="18409" stAng="16200000" swAng="5400000"/>
                <a:lnTo>
                  <a:pt x="3261338" y="510977"/>
                </a:lnTo>
                <a:lnTo>
                  <a:pt x="0" y="510977"/>
                </a:lnTo>
                <a:lnTo>
                  <a:pt x="0" y="18409"/>
                </a:lnTo>
                <a:arcTo hR="18409" wR="18409" stAng="10800000" swAng="5400000"/>
                <a:close/>
              </a:path>
            </a:pathLst>
          </a:custGeom>
          <a:solidFill>
            <a:srgbClr val="444752"/>
          </a:solidFill>
          <a:ln/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3813873" y="1789509"/>
            <a:ext cx="2966864" cy="216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Sensors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3666636" y="2153245"/>
            <a:ext cx="3261338" cy="510977"/>
          </a:xfrm>
          <a:prstGeom prst="rect">
            <a:avLst/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3666636" y="2153245"/>
            <a:ext cx="3261338" cy="19050"/>
          </a:xfrm>
          <a:prstGeom prst="roundRect">
            <a:avLst>
              <a:gd name="adj" fmla="val 49999"/>
            </a:avLst>
          </a:prstGeom>
          <a:solidFill>
            <a:srgbClr val="5D606B"/>
          </a:solidFill>
          <a:ln/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3813873" y="2300486"/>
            <a:ext cx="2966864" cy="216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AI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3666636" y="2664222"/>
            <a:ext cx="3261338" cy="510977"/>
          </a:xfrm>
          <a:prstGeom prst="rect">
            <a:avLst/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14" name="Shape 11"/>
          <p:cNvSpPr/>
          <p:nvPr/>
        </p:nvSpPr>
        <p:spPr>
          <a:xfrm>
            <a:off x="3666636" y="2664222"/>
            <a:ext cx="3261338" cy="19050"/>
          </a:xfrm>
          <a:prstGeom prst="roundRect">
            <a:avLst>
              <a:gd name="adj" fmla="val 49999"/>
            </a:avLst>
          </a:prstGeom>
          <a:solidFill>
            <a:srgbClr val="5D606B"/>
          </a:solidFill>
          <a:ln/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3813873" y="2811463"/>
            <a:ext cx="2966864" cy="216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Navigation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3666636" y="3175198"/>
            <a:ext cx="3261338" cy="510977"/>
          </a:xfrm>
          <a:prstGeom prst="rect">
            <a:avLst/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17" name="Shape 14"/>
          <p:cNvSpPr/>
          <p:nvPr/>
        </p:nvSpPr>
        <p:spPr>
          <a:xfrm>
            <a:off x="3666636" y="3175198"/>
            <a:ext cx="3261338" cy="19050"/>
          </a:xfrm>
          <a:prstGeom prst="roundRect">
            <a:avLst>
              <a:gd name="adj" fmla="val 49999"/>
            </a:avLst>
          </a:prstGeom>
          <a:solidFill>
            <a:srgbClr val="5D606B"/>
          </a:solidFill>
          <a:ln/>
        </p:spPr>
        <p:txBody>
          <a:bodyPr/>
          <a:p/>
        </p:txBody>
      </p:sp>
      <p:sp>
        <p:nvSpPr>
          <p:cNvPr id="18" name="Text 15"/>
          <p:cNvSpPr/>
          <p:nvPr/>
        </p:nvSpPr>
        <p:spPr>
          <a:xfrm>
            <a:off x="3813873" y="3322439"/>
            <a:ext cx="2966864" cy="216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Control</a:t>
            </a:r>
            <a:endParaRPr lang="en-US" sz="1350" dirty="0"/>
          </a:p>
        </p:txBody>
      </p:sp>
      <p:sp>
        <p:nvSpPr>
          <p:cNvPr id="19" name="Shape 16"/>
          <p:cNvSpPr/>
          <p:nvPr/>
        </p:nvSpPr>
        <p:spPr>
          <a:xfrm>
            <a:off x="3666636" y="3686175"/>
            <a:ext cx="3261338" cy="510977"/>
          </a:xfrm>
          <a:custGeom>
            <a:avLst/>
            <a:gdLst/>
            <a:ahLst/>
            <a:cxnLst/>
            <a:rect l="l" t="t" r="r" b="b"/>
            <a:pathLst>
              <a:path w="3261338" h="510977">
                <a:moveTo>
                  <a:pt x="0" y="0"/>
                </a:moveTo>
                <a:lnTo>
                  <a:pt x="3261338" y="0"/>
                </a:lnTo>
                <a:lnTo>
                  <a:pt x="3261338" y="492567"/>
                </a:lnTo>
                <a:arcTo hR="18409" wR="18409" stAng="0" swAng="5400000"/>
                <a:lnTo>
                  <a:pt x="18409" y="510977"/>
                </a:lnTo>
                <a:arcTo hR="18409" wR="18409" stAng="5400000" swAng="5400000"/>
                <a:lnTo>
                  <a:pt x="0" y="0"/>
                </a:lnTo>
                <a:close/>
              </a:path>
            </a:pathLst>
          </a:custGeom>
          <a:solidFill>
            <a:srgbClr val="444752"/>
          </a:solidFill>
          <a:ln/>
        </p:spPr>
        <p:txBody>
          <a:bodyPr/>
          <a:p/>
        </p:txBody>
      </p:sp>
      <p:sp>
        <p:nvSpPr>
          <p:cNvPr id="20" name="Shape 17"/>
          <p:cNvSpPr/>
          <p:nvPr/>
        </p:nvSpPr>
        <p:spPr>
          <a:xfrm>
            <a:off x="3666636" y="3686175"/>
            <a:ext cx="3261338" cy="19050"/>
          </a:xfrm>
          <a:prstGeom prst="roundRect">
            <a:avLst>
              <a:gd name="adj" fmla="val 49999"/>
            </a:avLst>
          </a:prstGeom>
          <a:solidFill>
            <a:srgbClr val="5D606B"/>
          </a:solidFill>
          <a:ln/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3813873" y="3833416"/>
            <a:ext cx="2966864" cy="216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Software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3666636" y="4336852"/>
            <a:ext cx="3261338" cy="216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Development Status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3666636" y="4677569"/>
            <a:ext cx="3261338" cy="15261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spcAft>
                <a:spcPts val="850"/>
              </a:spcAft>
              <a:buNone/>
            </a:pPr>
            <a:r>
              <a:rPr lang="en-US" sz="11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Drones</a:t>
            </a:r>
            <a:pPr algn="l" indent="0" marL="0">
              <a:lnSpc>
                <a:spcPct val="123000"/>
              </a:lnSpc>
              <a:spcAft>
                <a:spcPts val="850"/>
              </a:spcAft>
              <a:buNone/>
            </a:pPr>
            <a:r>
              <a:rPr lang="en-US" sz="11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Autonomous mission execution — Under development</a:t>
            </a:r>
            <a:endParaRPr lang="en-US" sz="1150" dirty="0"/>
          </a:p>
          <a:p>
            <a:pPr algn="l" indent="0" marL="0">
              <a:lnSpc>
                <a:spcPct val="123000"/>
              </a:lnSpc>
              <a:spcAft>
                <a:spcPts val="850"/>
              </a:spcAft>
              <a:buNone/>
            </a:pPr>
            <a:r>
              <a:rPr lang="en-US" sz="11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Robotics</a:t>
            </a:r>
            <a:pPr algn="l" indent="0" marL="0">
              <a:lnSpc>
                <a:spcPct val="123000"/>
              </a:lnSpc>
              <a:spcAft>
                <a:spcPts val="850"/>
              </a:spcAft>
              <a:buNone/>
            </a:pPr>
            <a:r>
              <a:rPr lang="en-US" sz="11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Intelligent automated operation — Prototype / R&amp;D</a:t>
            </a:r>
            <a:endParaRPr lang="en-US" sz="1150" dirty="0"/>
          </a:p>
          <a:p>
            <a:pPr algn="l" indent="0" marL="0">
              <a:lnSpc>
                <a:spcPct val="123000"/>
              </a:lnSpc>
              <a:buNone/>
            </a:pPr>
            <a:r>
              <a:rPr lang="en-US" sz="11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Industrial Platforms</a:t>
            </a:r>
            <a:pPr algn="l" indent="0" marL="0">
              <a:lnSpc>
                <a:spcPct val="12300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Autonomous process control — Concept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9558" y="843359"/>
            <a:ext cx="4432288" cy="517118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98086" y="681633"/>
            <a:ext cx="6223638" cy="4105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5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Quantum Technology &amp; R&amp;D Philosophy</a:t>
            </a:r>
            <a:endParaRPr lang="en-US" sz="2550" dirty="0"/>
          </a:p>
        </p:txBody>
      </p:sp>
      <p:sp>
        <p:nvSpPr>
          <p:cNvPr id="5" name="Text 1"/>
          <p:cNvSpPr/>
          <p:nvPr/>
        </p:nvSpPr>
        <p:spPr>
          <a:xfrm>
            <a:off x="698086" y="1371302"/>
            <a:ext cx="2941465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Quantum Technology</a:t>
            </a:r>
            <a:endParaRPr lang="en-US" sz="125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086" y="1785938"/>
            <a:ext cx="2941465" cy="1020862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932931" y="1860947"/>
            <a:ext cx="2547973" cy="703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spcAft>
                <a:spcPts val="750"/>
              </a:spcAft>
              <a:buNone/>
            </a:pPr>
            <a:r>
              <a:rPr lang="en-US" sz="10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Quantum Computing Fundamentals</a:t>
            </a:r>
            <a:endParaRPr lang="en-US" sz="1050" dirty="0"/>
          </a:p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Core principles, models, and future-ready computation.</a:t>
            </a:r>
            <a:endParaRPr lang="en-US" sz="10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8086" y="2918420"/>
            <a:ext cx="2941465" cy="1020862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932931" y="2993430"/>
            <a:ext cx="2547973" cy="703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spcAft>
                <a:spcPts val="750"/>
              </a:spcAft>
              <a:buNone/>
            </a:pPr>
            <a:r>
              <a:rPr lang="en-US" sz="10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Quantum Algorithms</a:t>
            </a:r>
            <a:endParaRPr lang="en-US" sz="1050" dirty="0"/>
          </a:p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Exploring computational approaches for emerging use cases.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8086" y="4050903"/>
            <a:ext cx="2941465" cy="1020862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932931" y="4125913"/>
            <a:ext cx="2547973" cy="703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spcAft>
                <a:spcPts val="750"/>
              </a:spcAft>
              <a:buNone/>
            </a:pPr>
            <a:r>
              <a:rPr lang="en-US" sz="10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Future Architecture</a:t>
            </a:r>
            <a:endParaRPr lang="en-US" sz="1050" dirty="0"/>
          </a:p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Long-term system design and capability research.</a:t>
            </a:r>
            <a:endParaRPr lang="en-US" sz="1050" dirty="0"/>
          </a:p>
        </p:txBody>
      </p:sp>
      <p:sp>
        <p:nvSpPr>
          <p:cNvPr id="12" name="Shape 5"/>
          <p:cNvSpPr/>
          <p:nvPr/>
        </p:nvSpPr>
        <p:spPr>
          <a:xfrm>
            <a:off x="698086" y="5113734"/>
            <a:ext cx="2941465" cy="672703"/>
          </a:xfrm>
          <a:prstGeom prst="roundRect">
            <a:avLst>
              <a:gd name="adj" fmla="val 3114"/>
            </a:avLst>
          </a:prstGeom>
          <a:solidFill>
            <a:srgbClr val="790645"/>
          </a:solidFill>
          <a:ln/>
        </p:spPr>
        <p:txBody>
          <a:bodyPr/>
          <a:p/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7683" y="5361285"/>
            <a:ext cx="174521" cy="139601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1151802" y="5249069"/>
            <a:ext cx="2348151" cy="4020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Status:</a:t>
            </a:r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Exploratory research — no quantum hardware ownership claimed.</a:t>
            </a:r>
            <a:endParaRPr lang="en-US" sz="1050" dirty="0"/>
          </a:p>
        </p:txBody>
      </p:sp>
      <p:sp>
        <p:nvSpPr>
          <p:cNvPr id="15" name="Text 7"/>
          <p:cNvSpPr/>
          <p:nvPr/>
        </p:nvSpPr>
        <p:spPr>
          <a:xfrm>
            <a:off x="3986609" y="1371302"/>
            <a:ext cx="2941465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R&amp;D Innovation Cycle</a:t>
            </a:r>
            <a:endParaRPr lang="en-US" sz="1250" dirty="0"/>
          </a:p>
        </p:txBody>
      </p:sp>
      <p:sp>
        <p:nvSpPr>
          <p:cNvPr id="16" name="Text 8"/>
          <p:cNvSpPr/>
          <p:nvPr/>
        </p:nvSpPr>
        <p:spPr>
          <a:xfrm>
            <a:off x="3986609" y="1702296"/>
            <a:ext cx="279195" cy="17452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01</a:t>
            </a:r>
            <a:endParaRPr lang="en-US" sz="1050" dirty="0"/>
          </a:p>
        </p:txBody>
      </p:sp>
      <p:sp>
        <p:nvSpPr>
          <p:cNvPr id="17" name="Shape 9"/>
          <p:cNvSpPr/>
          <p:nvPr/>
        </p:nvSpPr>
        <p:spPr>
          <a:xfrm>
            <a:off x="3986609" y="1920478"/>
            <a:ext cx="2941465" cy="19050"/>
          </a:xfrm>
          <a:prstGeom prst="rect">
            <a:avLst/>
          </a:prstGeom>
          <a:solidFill>
            <a:srgbClr val="6EB9FC"/>
          </a:solidFill>
          <a:ln/>
        </p:spPr>
        <p:txBody>
          <a:bodyPr/>
          <a:p/>
        </p:txBody>
      </p:sp>
      <p:sp>
        <p:nvSpPr>
          <p:cNvPr id="18" name="Text 10"/>
          <p:cNvSpPr/>
          <p:nvPr/>
        </p:nvSpPr>
        <p:spPr>
          <a:xfrm>
            <a:off x="3986609" y="2028329"/>
            <a:ext cx="2941465" cy="201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Idea</a:t>
            </a:r>
            <a:endParaRPr lang="en-US" sz="1050" dirty="0"/>
          </a:p>
        </p:txBody>
      </p:sp>
      <p:sp>
        <p:nvSpPr>
          <p:cNvPr id="19" name="Text 11"/>
          <p:cNvSpPr/>
          <p:nvPr/>
        </p:nvSpPr>
        <p:spPr>
          <a:xfrm>
            <a:off x="3986609" y="2445643"/>
            <a:ext cx="279195" cy="17452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02</a:t>
            </a:r>
            <a:endParaRPr lang="en-US" sz="1050" dirty="0"/>
          </a:p>
        </p:txBody>
      </p:sp>
      <p:sp>
        <p:nvSpPr>
          <p:cNvPr id="20" name="Shape 12"/>
          <p:cNvSpPr/>
          <p:nvPr/>
        </p:nvSpPr>
        <p:spPr>
          <a:xfrm>
            <a:off x="3986609" y="2649835"/>
            <a:ext cx="2941465" cy="19050"/>
          </a:xfrm>
          <a:prstGeom prst="rect">
            <a:avLst/>
          </a:prstGeom>
          <a:solidFill>
            <a:srgbClr val="6EB9FC"/>
          </a:solidFill>
          <a:ln/>
        </p:spPr>
        <p:txBody>
          <a:bodyPr/>
          <a:p/>
        </p:txBody>
      </p:sp>
      <p:sp>
        <p:nvSpPr>
          <p:cNvPr id="21" name="Text 13"/>
          <p:cNvSpPr/>
          <p:nvPr/>
        </p:nvSpPr>
        <p:spPr>
          <a:xfrm>
            <a:off x="3986609" y="2771676"/>
            <a:ext cx="2941465" cy="201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Research</a:t>
            </a:r>
            <a:endParaRPr lang="en-US" sz="1050" dirty="0"/>
          </a:p>
        </p:txBody>
      </p:sp>
      <p:sp>
        <p:nvSpPr>
          <p:cNvPr id="22" name="Text 14"/>
          <p:cNvSpPr/>
          <p:nvPr/>
        </p:nvSpPr>
        <p:spPr>
          <a:xfrm>
            <a:off x="3986609" y="3188990"/>
            <a:ext cx="279195" cy="17452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03</a:t>
            </a:r>
            <a:endParaRPr lang="en-US" sz="1050" dirty="0"/>
          </a:p>
        </p:txBody>
      </p:sp>
      <p:sp>
        <p:nvSpPr>
          <p:cNvPr id="23" name="Shape 15"/>
          <p:cNvSpPr/>
          <p:nvPr/>
        </p:nvSpPr>
        <p:spPr>
          <a:xfrm>
            <a:off x="3986609" y="3379291"/>
            <a:ext cx="2941465" cy="19050"/>
          </a:xfrm>
          <a:prstGeom prst="rect">
            <a:avLst/>
          </a:prstGeom>
          <a:solidFill>
            <a:srgbClr val="6EB9FC"/>
          </a:solidFill>
          <a:ln/>
        </p:spPr>
        <p:txBody>
          <a:bodyPr/>
          <a:p/>
        </p:txBody>
      </p:sp>
      <p:sp>
        <p:nvSpPr>
          <p:cNvPr id="24" name="Text 16"/>
          <p:cNvSpPr/>
          <p:nvPr/>
        </p:nvSpPr>
        <p:spPr>
          <a:xfrm>
            <a:off x="3986609" y="3515023"/>
            <a:ext cx="2941465" cy="201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Engineering</a:t>
            </a:r>
            <a:endParaRPr lang="en-US" sz="1050" dirty="0"/>
          </a:p>
        </p:txBody>
      </p:sp>
      <p:sp>
        <p:nvSpPr>
          <p:cNvPr id="25" name="Text 17"/>
          <p:cNvSpPr/>
          <p:nvPr/>
        </p:nvSpPr>
        <p:spPr>
          <a:xfrm>
            <a:off x="3986609" y="3932337"/>
            <a:ext cx="279195" cy="17452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04</a:t>
            </a:r>
            <a:endParaRPr lang="en-US" sz="1050" dirty="0"/>
          </a:p>
        </p:txBody>
      </p:sp>
      <p:sp>
        <p:nvSpPr>
          <p:cNvPr id="26" name="Shape 18"/>
          <p:cNvSpPr/>
          <p:nvPr/>
        </p:nvSpPr>
        <p:spPr>
          <a:xfrm>
            <a:off x="3986609" y="4108648"/>
            <a:ext cx="2941465" cy="19050"/>
          </a:xfrm>
          <a:prstGeom prst="rect">
            <a:avLst/>
          </a:prstGeom>
          <a:solidFill>
            <a:srgbClr val="6EB9FC"/>
          </a:solidFill>
          <a:ln/>
        </p:spPr>
        <p:txBody>
          <a:bodyPr/>
          <a:p/>
        </p:txBody>
      </p:sp>
      <p:sp>
        <p:nvSpPr>
          <p:cNvPr id="27" name="Text 19"/>
          <p:cNvSpPr/>
          <p:nvPr/>
        </p:nvSpPr>
        <p:spPr>
          <a:xfrm>
            <a:off x="3986609" y="4258370"/>
            <a:ext cx="2941465" cy="201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Prototype</a:t>
            </a:r>
            <a:endParaRPr lang="en-US" sz="1050" dirty="0"/>
          </a:p>
        </p:txBody>
      </p:sp>
      <p:sp>
        <p:nvSpPr>
          <p:cNvPr id="28" name="Text 20"/>
          <p:cNvSpPr/>
          <p:nvPr/>
        </p:nvSpPr>
        <p:spPr>
          <a:xfrm>
            <a:off x="3986609" y="4675684"/>
            <a:ext cx="279195" cy="17452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05</a:t>
            </a:r>
            <a:endParaRPr lang="en-US" sz="1050" dirty="0"/>
          </a:p>
        </p:txBody>
      </p:sp>
      <p:sp>
        <p:nvSpPr>
          <p:cNvPr id="29" name="Shape 21"/>
          <p:cNvSpPr/>
          <p:nvPr/>
        </p:nvSpPr>
        <p:spPr>
          <a:xfrm>
            <a:off x="3986609" y="4838105"/>
            <a:ext cx="2941465" cy="19050"/>
          </a:xfrm>
          <a:prstGeom prst="rect">
            <a:avLst/>
          </a:prstGeom>
          <a:solidFill>
            <a:srgbClr val="6EB9FC"/>
          </a:solidFill>
          <a:ln/>
        </p:spPr>
        <p:txBody>
          <a:bodyPr/>
          <a:p/>
        </p:txBody>
      </p:sp>
      <p:sp>
        <p:nvSpPr>
          <p:cNvPr id="30" name="Text 22"/>
          <p:cNvSpPr/>
          <p:nvPr/>
        </p:nvSpPr>
        <p:spPr>
          <a:xfrm>
            <a:off x="3986609" y="5001716"/>
            <a:ext cx="2941465" cy="201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Testing</a:t>
            </a:r>
            <a:endParaRPr lang="en-US" sz="1050" dirty="0"/>
          </a:p>
        </p:txBody>
      </p:sp>
      <p:sp>
        <p:nvSpPr>
          <p:cNvPr id="31" name="Text 23"/>
          <p:cNvSpPr/>
          <p:nvPr/>
        </p:nvSpPr>
        <p:spPr>
          <a:xfrm>
            <a:off x="3986609" y="5419030"/>
            <a:ext cx="279195" cy="17452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06</a:t>
            </a:r>
            <a:endParaRPr lang="en-US" sz="1050" dirty="0"/>
          </a:p>
        </p:txBody>
      </p:sp>
      <p:sp>
        <p:nvSpPr>
          <p:cNvPr id="32" name="Shape 24"/>
          <p:cNvSpPr/>
          <p:nvPr/>
        </p:nvSpPr>
        <p:spPr>
          <a:xfrm>
            <a:off x="3986609" y="5567462"/>
            <a:ext cx="2941465" cy="19050"/>
          </a:xfrm>
          <a:prstGeom prst="rect">
            <a:avLst/>
          </a:prstGeom>
          <a:solidFill>
            <a:srgbClr val="6EB9FC"/>
          </a:solidFill>
          <a:ln/>
        </p:spPr>
        <p:txBody>
          <a:bodyPr/>
          <a:p/>
        </p:txBody>
      </p:sp>
      <p:sp>
        <p:nvSpPr>
          <p:cNvPr id="33" name="Text 25"/>
          <p:cNvSpPr/>
          <p:nvPr/>
        </p:nvSpPr>
        <p:spPr>
          <a:xfrm>
            <a:off x="3986609" y="5745063"/>
            <a:ext cx="2941465" cy="201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Learning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9418" y="1542058"/>
            <a:ext cx="4472570" cy="37738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98086" y="495995"/>
            <a:ext cx="6223638" cy="291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Engineering, Manufacturing &amp; Product Development</a:t>
            </a:r>
            <a:endParaRPr lang="en-US" sz="1800" dirty="0"/>
          </a:p>
        </p:txBody>
      </p:sp>
      <p:sp>
        <p:nvSpPr>
          <p:cNvPr id="5" name="Text 1"/>
          <p:cNvSpPr/>
          <p:nvPr/>
        </p:nvSpPr>
        <p:spPr>
          <a:xfrm>
            <a:off x="698086" y="928985"/>
            <a:ext cx="1956247" cy="1459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Manufacturing Vision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698086" y="1131391"/>
            <a:ext cx="1956247" cy="1056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52400" indent="-152400">
              <a:lnSpc>
                <a:spcPct val="105000"/>
              </a:lnSpc>
              <a:buSzPct val="100000"/>
              <a:buChar char="•"/>
            </a:pPr>
            <a:r>
              <a:rPr lang="en-US" sz="7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Product engineering</a:t>
            </a:r>
            <a:pPr algn="l" marL="152400" indent="-152400">
              <a:lnSpc>
                <a:spcPct val="105000"/>
              </a:lnSpc>
              <a:buSzPct val="100000"/>
              <a:buChar char="•"/>
            </a:pPr>
            <a:r>
              <a:rPr lang="en-US" sz="7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design for manufacturability</a:t>
            </a:r>
            <a:endParaRPr lang="en-US" sz="750" dirty="0"/>
          </a:p>
          <a:p>
            <a:pPr algn="l" marL="152400" indent="-152400">
              <a:lnSpc>
                <a:spcPct val="105000"/>
              </a:lnSpc>
              <a:buSzPct val="100000"/>
              <a:buChar char="•"/>
            </a:pPr>
            <a:r>
              <a:rPr lang="en-US" sz="7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Assembly systems</a:t>
            </a:r>
            <a:pPr algn="l" marL="152400" indent="-152400">
              <a:lnSpc>
                <a:spcPct val="105000"/>
              </a:lnSpc>
              <a:buSzPct val="100000"/>
              <a:buChar char="•"/>
            </a:pPr>
            <a:r>
              <a:rPr lang="en-US" sz="7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structured build processes</a:t>
            </a:r>
            <a:endParaRPr lang="en-US" sz="750" dirty="0"/>
          </a:p>
          <a:p>
            <a:pPr algn="l" marL="152400" indent="-152400">
              <a:lnSpc>
                <a:spcPct val="105000"/>
              </a:lnSpc>
              <a:buSzPct val="100000"/>
              <a:buChar char="•"/>
            </a:pPr>
            <a:r>
              <a:rPr lang="en-US" sz="7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Electronics integration</a:t>
            </a:r>
            <a:pPr algn="l" marL="152400" indent="-152400">
              <a:lnSpc>
                <a:spcPct val="105000"/>
              </a:lnSpc>
              <a:buSzPct val="100000"/>
              <a:buChar char="•"/>
            </a:pPr>
            <a:r>
              <a:rPr lang="en-US" sz="7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PCB, embedded, sensors</a:t>
            </a:r>
            <a:endParaRPr lang="en-US" sz="750" dirty="0"/>
          </a:p>
          <a:p>
            <a:pPr algn="l" marL="152400" indent="-152400">
              <a:lnSpc>
                <a:spcPct val="105000"/>
              </a:lnSpc>
              <a:buSzPct val="100000"/>
              <a:buChar char="•"/>
            </a:pPr>
            <a:r>
              <a:rPr lang="en-US" sz="7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Quality focus</a:t>
            </a:r>
            <a:pPr algn="l" marL="152400" indent="-152400">
              <a:lnSpc>
                <a:spcPct val="105000"/>
              </a:lnSpc>
              <a:buSzPct val="100000"/>
              <a:buChar char="•"/>
            </a:pPr>
            <a:r>
              <a:rPr lang="en-US" sz="7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testing and validation at every stage</a:t>
            </a:r>
            <a:endParaRPr lang="en-US" sz="750" dirty="0"/>
          </a:p>
        </p:txBody>
      </p:sp>
      <p:sp>
        <p:nvSpPr>
          <p:cNvPr id="7" name="Text 3"/>
          <p:cNvSpPr/>
          <p:nvPr/>
        </p:nvSpPr>
        <p:spPr>
          <a:xfrm>
            <a:off x="2902770" y="928985"/>
            <a:ext cx="1891558" cy="1459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8-Phase Development Pipeline</a:t>
            </a:r>
            <a:endParaRPr lang="en-US" sz="900" dirty="0"/>
          </a:p>
        </p:txBody>
      </p:sp>
      <p:sp>
        <p:nvSpPr>
          <p:cNvPr id="8" name="Shape 4"/>
          <p:cNvSpPr/>
          <p:nvPr/>
        </p:nvSpPr>
        <p:spPr>
          <a:xfrm>
            <a:off x="2902770" y="1138436"/>
            <a:ext cx="397064" cy="595610"/>
          </a:xfrm>
          <a:prstGeom prst="roundRect">
            <a:avLst>
              <a:gd name="adj" fmla="val 50000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9" name="Text 5"/>
          <p:cNvSpPr/>
          <p:nvPr/>
        </p:nvSpPr>
        <p:spPr>
          <a:xfrm>
            <a:off x="3026890" y="1343124"/>
            <a:ext cx="148824" cy="18613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1150" dirty="0"/>
          </a:p>
        </p:txBody>
      </p:sp>
      <p:sp>
        <p:nvSpPr>
          <p:cNvPr id="10" name="Text 6"/>
          <p:cNvSpPr/>
          <p:nvPr/>
        </p:nvSpPr>
        <p:spPr>
          <a:xfrm>
            <a:off x="3356288" y="1237655"/>
            <a:ext cx="1438041" cy="1459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Research</a:t>
            </a:r>
            <a:endParaRPr lang="en-US" sz="900" dirty="0"/>
          </a:p>
        </p:txBody>
      </p:sp>
      <p:sp>
        <p:nvSpPr>
          <p:cNvPr id="11" name="Shape 7"/>
          <p:cNvSpPr/>
          <p:nvPr/>
        </p:nvSpPr>
        <p:spPr>
          <a:xfrm>
            <a:off x="2902770" y="1790502"/>
            <a:ext cx="397064" cy="595610"/>
          </a:xfrm>
          <a:prstGeom prst="roundRect">
            <a:avLst>
              <a:gd name="adj" fmla="val 50000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12" name="Text 8"/>
          <p:cNvSpPr/>
          <p:nvPr/>
        </p:nvSpPr>
        <p:spPr>
          <a:xfrm>
            <a:off x="3026890" y="1995190"/>
            <a:ext cx="148824" cy="18613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1150" dirty="0"/>
          </a:p>
        </p:txBody>
      </p:sp>
      <p:sp>
        <p:nvSpPr>
          <p:cNvPr id="13" name="Text 9"/>
          <p:cNvSpPr/>
          <p:nvPr/>
        </p:nvSpPr>
        <p:spPr>
          <a:xfrm>
            <a:off x="3356288" y="1889720"/>
            <a:ext cx="1438041" cy="1459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Concept</a:t>
            </a:r>
            <a:endParaRPr lang="en-US" sz="900" dirty="0"/>
          </a:p>
        </p:txBody>
      </p:sp>
      <p:sp>
        <p:nvSpPr>
          <p:cNvPr id="14" name="Shape 10"/>
          <p:cNvSpPr/>
          <p:nvPr/>
        </p:nvSpPr>
        <p:spPr>
          <a:xfrm>
            <a:off x="2902770" y="2442567"/>
            <a:ext cx="397064" cy="595610"/>
          </a:xfrm>
          <a:prstGeom prst="roundRect">
            <a:avLst>
              <a:gd name="adj" fmla="val 50000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15" name="Text 11"/>
          <p:cNvSpPr/>
          <p:nvPr/>
        </p:nvSpPr>
        <p:spPr>
          <a:xfrm>
            <a:off x="3026890" y="2647255"/>
            <a:ext cx="148824" cy="18613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1150" dirty="0"/>
          </a:p>
        </p:txBody>
      </p:sp>
      <p:sp>
        <p:nvSpPr>
          <p:cNvPr id="16" name="Text 12"/>
          <p:cNvSpPr/>
          <p:nvPr/>
        </p:nvSpPr>
        <p:spPr>
          <a:xfrm>
            <a:off x="3356288" y="2541786"/>
            <a:ext cx="1438041" cy="1459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Engineering</a:t>
            </a:r>
            <a:endParaRPr lang="en-US" sz="900" dirty="0"/>
          </a:p>
        </p:txBody>
      </p:sp>
      <p:sp>
        <p:nvSpPr>
          <p:cNvPr id="17" name="Shape 13"/>
          <p:cNvSpPr/>
          <p:nvPr/>
        </p:nvSpPr>
        <p:spPr>
          <a:xfrm>
            <a:off x="2902770" y="3094633"/>
            <a:ext cx="397064" cy="595610"/>
          </a:xfrm>
          <a:prstGeom prst="roundRect">
            <a:avLst>
              <a:gd name="adj" fmla="val 50000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18" name="Text 14"/>
          <p:cNvSpPr/>
          <p:nvPr/>
        </p:nvSpPr>
        <p:spPr>
          <a:xfrm>
            <a:off x="3026890" y="3299321"/>
            <a:ext cx="148824" cy="18613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4</a:t>
            </a:r>
            <a:endParaRPr lang="en-US" sz="1150" dirty="0"/>
          </a:p>
        </p:txBody>
      </p:sp>
      <p:sp>
        <p:nvSpPr>
          <p:cNvPr id="19" name="Text 15"/>
          <p:cNvSpPr/>
          <p:nvPr/>
        </p:nvSpPr>
        <p:spPr>
          <a:xfrm>
            <a:off x="3356288" y="3193852"/>
            <a:ext cx="1438041" cy="1459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Prototype</a:t>
            </a:r>
            <a:endParaRPr lang="en-US" sz="900" dirty="0"/>
          </a:p>
        </p:txBody>
      </p:sp>
      <p:sp>
        <p:nvSpPr>
          <p:cNvPr id="20" name="Shape 16"/>
          <p:cNvSpPr/>
          <p:nvPr/>
        </p:nvSpPr>
        <p:spPr>
          <a:xfrm>
            <a:off x="2902770" y="3746698"/>
            <a:ext cx="397064" cy="595610"/>
          </a:xfrm>
          <a:prstGeom prst="roundRect">
            <a:avLst>
              <a:gd name="adj" fmla="val 50000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21" name="Text 17"/>
          <p:cNvSpPr/>
          <p:nvPr/>
        </p:nvSpPr>
        <p:spPr>
          <a:xfrm>
            <a:off x="3026890" y="3951387"/>
            <a:ext cx="148824" cy="18613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5</a:t>
            </a:r>
            <a:endParaRPr lang="en-US" sz="1150" dirty="0"/>
          </a:p>
        </p:txBody>
      </p:sp>
      <p:sp>
        <p:nvSpPr>
          <p:cNvPr id="22" name="Text 18"/>
          <p:cNvSpPr/>
          <p:nvPr/>
        </p:nvSpPr>
        <p:spPr>
          <a:xfrm>
            <a:off x="3356288" y="3845917"/>
            <a:ext cx="1438041" cy="1459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Testing</a:t>
            </a:r>
            <a:endParaRPr lang="en-US" sz="900" dirty="0"/>
          </a:p>
        </p:txBody>
      </p:sp>
      <p:sp>
        <p:nvSpPr>
          <p:cNvPr id="23" name="Shape 19"/>
          <p:cNvSpPr/>
          <p:nvPr/>
        </p:nvSpPr>
        <p:spPr>
          <a:xfrm>
            <a:off x="2902770" y="4398764"/>
            <a:ext cx="397064" cy="595610"/>
          </a:xfrm>
          <a:prstGeom prst="roundRect">
            <a:avLst>
              <a:gd name="adj" fmla="val 50000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24" name="Text 20"/>
          <p:cNvSpPr/>
          <p:nvPr/>
        </p:nvSpPr>
        <p:spPr>
          <a:xfrm>
            <a:off x="3026890" y="4603452"/>
            <a:ext cx="148824" cy="18613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6</a:t>
            </a:r>
            <a:endParaRPr lang="en-US" sz="1150" dirty="0"/>
          </a:p>
        </p:txBody>
      </p:sp>
      <p:sp>
        <p:nvSpPr>
          <p:cNvPr id="25" name="Text 21"/>
          <p:cNvSpPr/>
          <p:nvPr/>
        </p:nvSpPr>
        <p:spPr>
          <a:xfrm>
            <a:off x="3356288" y="4497983"/>
            <a:ext cx="1438041" cy="1459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Validation</a:t>
            </a:r>
            <a:endParaRPr lang="en-US" sz="900" dirty="0"/>
          </a:p>
        </p:txBody>
      </p:sp>
      <p:sp>
        <p:nvSpPr>
          <p:cNvPr id="26" name="Shape 22"/>
          <p:cNvSpPr/>
          <p:nvPr/>
        </p:nvSpPr>
        <p:spPr>
          <a:xfrm>
            <a:off x="2902770" y="5050830"/>
            <a:ext cx="397064" cy="595610"/>
          </a:xfrm>
          <a:prstGeom prst="roundRect">
            <a:avLst>
              <a:gd name="adj" fmla="val 50000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27" name="Text 23"/>
          <p:cNvSpPr/>
          <p:nvPr/>
        </p:nvSpPr>
        <p:spPr>
          <a:xfrm>
            <a:off x="3026890" y="5255518"/>
            <a:ext cx="148824" cy="18613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7</a:t>
            </a:r>
            <a:endParaRPr lang="en-US" sz="1150" dirty="0"/>
          </a:p>
        </p:txBody>
      </p:sp>
      <p:sp>
        <p:nvSpPr>
          <p:cNvPr id="28" name="Text 24"/>
          <p:cNvSpPr/>
          <p:nvPr/>
        </p:nvSpPr>
        <p:spPr>
          <a:xfrm>
            <a:off x="3356288" y="5150048"/>
            <a:ext cx="1438041" cy="1459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Manufacturing</a:t>
            </a:r>
            <a:endParaRPr lang="en-US" sz="900" dirty="0"/>
          </a:p>
        </p:txBody>
      </p:sp>
      <p:sp>
        <p:nvSpPr>
          <p:cNvPr id="29" name="Shape 25"/>
          <p:cNvSpPr/>
          <p:nvPr/>
        </p:nvSpPr>
        <p:spPr>
          <a:xfrm>
            <a:off x="2902770" y="5702895"/>
            <a:ext cx="397064" cy="595610"/>
          </a:xfrm>
          <a:prstGeom prst="roundRect">
            <a:avLst>
              <a:gd name="adj" fmla="val 50000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30" name="Text 26"/>
          <p:cNvSpPr/>
          <p:nvPr/>
        </p:nvSpPr>
        <p:spPr>
          <a:xfrm>
            <a:off x="3026890" y="5907584"/>
            <a:ext cx="148824" cy="18613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8</a:t>
            </a:r>
            <a:endParaRPr lang="en-US" sz="1150" dirty="0"/>
          </a:p>
        </p:txBody>
      </p:sp>
      <p:sp>
        <p:nvSpPr>
          <p:cNvPr id="31" name="Text 27"/>
          <p:cNvSpPr/>
          <p:nvPr/>
        </p:nvSpPr>
        <p:spPr>
          <a:xfrm>
            <a:off x="3356288" y="5802114"/>
            <a:ext cx="1438041" cy="1459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Deployment</a:t>
            </a:r>
            <a:endParaRPr lang="en-US" sz="900" dirty="0"/>
          </a:p>
        </p:txBody>
      </p:sp>
      <p:sp>
        <p:nvSpPr>
          <p:cNvPr id="32" name="Text 28"/>
          <p:cNvSpPr/>
          <p:nvPr/>
        </p:nvSpPr>
        <p:spPr>
          <a:xfrm>
            <a:off x="5042766" y="928985"/>
            <a:ext cx="1891558" cy="1459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Product Ecosystem</a:t>
            </a:r>
            <a:endParaRPr lang="en-US" sz="900" dirty="0"/>
          </a:p>
        </p:txBody>
      </p:sp>
      <p:sp>
        <p:nvSpPr>
          <p:cNvPr id="33" name="Text 29"/>
          <p:cNvSpPr/>
          <p:nvPr/>
        </p:nvSpPr>
        <p:spPr>
          <a:xfrm>
            <a:off x="5042766" y="1131391"/>
            <a:ext cx="1891558" cy="7872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52400" indent="-152400">
              <a:lnSpc>
                <a:spcPct val="105000"/>
              </a:lnSpc>
              <a:buSzPct val="100000"/>
              <a:buChar char="•"/>
            </a:pPr>
            <a:r>
              <a:rPr lang="en-US" sz="7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Drones &amp; monitoring</a:t>
            </a:r>
            <a:pPr algn="l" marL="152400" indent="-152400">
              <a:lnSpc>
                <a:spcPct val="105000"/>
              </a:lnSpc>
              <a:buSzPct val="100000"/>
              <a:buChar char="•"/>
            </a:pPr>
            <a:r>
              <a:rPr lang="en-US" sz="7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agriculture, mapping, industrial</a:t>
            </a:r>
            <a:endParaRPr lang="en-US" sz="750" dirty="0"/>
          </a:p>
          <a:p>
            <a:pPr algn="l" marL="152400" indent="-152400">
              <a:lnSpc>
                <a:spcPct val="105000"/>
              </a:lnSpc>
              <a:buSzPct val="100000"/>
              <a:buChar char="•"/>
            </a:pPr>
            <a:r>
              <a:rPr lang="en-US" sz="7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Robotics platforms</a:t>
            </a:r>
            <a:pPr algn="l" marL="152400" indent="-152400">
              <a:lnSpc>
                <a:spcPct val="105000"/>
              </a:lnSpc>
              <a:buSzPct val="100000"/>
              <a:buChar char="•"/>
            </a:pPr>
            <a:r>
              <a:rPr lang="en-US" sz="7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autonomous systems and hardware</a:t>
            </a:r>
            <a:endParaRPr lang="en-US" sz="750" dirty="0"/>
          </a:p>
          <a:p>
            <a:pPr algn="l" marL="152400" indent="-152400">
              <a:lnSpc>
                <a:spcPct val="105000"/>
              </a:lnSpc>
              <a:buSzPct val="100000"/>
              <a:buChar char="•"/>
            </a:pPr>
            <a:r>
              <a:rPr lang="en-US" sz="7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Software &amp; AI</a:t>
            </a:r>
            <a:pPr algn="l" marL="152400" indent="-152400">
              <a:lnSpc>
                <a:spcPct val="105000"/>
              </a:lnSpc>
              <a:buSzPct val="100000"/>
              <a:buChar char="•"/>
            </a:pPr>
            <a:r>
              <a:rPr lang="en-US" sz="7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control, analytics, and integration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086" y="619522"/>
            <a:ext cx="6223638" cy="4105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5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Industries, Partnerships &amp; Roadmap</a:t>
            </a:r>
            <a:endParaRPr lang="en-US" sz="2550" dirty="0"/>
          </a:p>
        </p:txBody>
      </p:sp>
      <p:sp>
        <p:nvSpPr>
          <p:cNvPr id="4" name="Text 1"/>
          <p:cNvSpPr/>
          <p:nvPr/>
        </p:nvSpPr>
        <p:spPr>
          <a:xfrm>
            <a:off x="698086" y="1309191"/>
            <a:ext cx="1891161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Industries We Serve</a:t>
            </a:r>
            <a:endParaRPr lang="en-US" sz="1250" dirty="0"/>
          </a:p>
        </p:txBody>
      </p:sp>
      <p:sp>
        <p:nvSpPr>
          <p:cNvPr id="5" name="Shape 2"/>
          <p:cNvSpPr/>
          <p:nvPr/>
        </p:nvSpPr>
        <p:spPr>
          <a:xfrm>
            <a:off x="698086" y="1640185"/>
            <a:ext cx="1891161" cy="484584"/>
          </a:xfrm>
          <a:prstGeom prst="roundRect">
            <a:avLst>
              <a:gd name="adj" fmla="val 4322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837683" y="1779786"/>
            <a:ext cx="1611967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Agriculture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698086" y="2236391"/>
            <a:ext cx="1891161" cy="484584"/>
          </a:xfrm>
          <a:prstGeom prst="roundRect">
            <a:avLst>
              <a:gd name="adj" fmla="val 4322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837683" y="2375991"/>
            <a:ext cx="1611967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Industrial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98086" y="2832596"/>
            <a:ext cx="1891161" cy="484584"/>
          </a:xfrm>
          <a:prstGeom prst="roundRect">
            <a:avLst>
              <a:gd name="adj" fmla="val 4322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837683" y="2972197"/>
            <a:ext cx="1611967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Infrastructure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698086" y="3428802"/>
            <a:ext cx="1891161" cy="689967"/>
          </a:xfrm>
          <a:prstGeom prst="roundRect">
            <a:avLst>
              <a:gd name="adj" fmla="val 3036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837683" y="3568402"/>
            <a:ext cx="1611967" cy="4107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Mapping &amp; Surveying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698086" y="4230390"/>
            <a:ext cx="1891161" cy="484584"/>
          </a:xfrm>
          <a:prstGeom prst="roundRect">
            <a:avLst>
              <a:gd name="adj" fmla="val 4322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837683" y="4369991"/>
            <a:ext cx="1611967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Monitoring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698086" y="4826595"/>
            <a:ext cx="1891161" cy="689967"/>
          </a:xfrm>
          <a:prstGeom prst="roundRect">
            <a:avLst>
              <a:gd name="adj" fmla="val 3036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837683" y="4966196"/>
            <a:ext cx="1611967" cy="4107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Education &amp; Research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698086" y="5628184"/>
            <a:ext cx="1891161" cy="484584"/>
          </a:xfrm>
          <a:prstGeom prst="roundRect">
            <a:avLst>
              <a:gd name="adj" fmla="val 4322"/>
            </a:avLst>
          </a:prstGeom>
          <a:solidFill>
            <a:srgbClr val="444752"/>
          </a:solidFill>
          <a:ln/>
        </p:spPr>
        <p:txBody>
          <a:bodyPr/>
          <a:p/>
        </p:txBody>
      </p:sp>
      <p:sp>
        <p:nvSpPr>
          <p:cNvPr id="18" name="Text 15"/>
          <p:cNvSpPr/>
          <p:nvPr/>
        </p:nvSpPr>
        <p:spPr>
          <a:xfrm>
            <a:off x="837683" y="5767784"/>
            <a:ext cx="1611967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Robotics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2936305" y="1309191"/>
            <a:ext cx="1825480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Partnerships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2936305" y="1714401"/>
            <a:ext cx="69749" cy="69751"/>
          </a:xfrm>
          <a:prstGeom prst="ellipse">
            <a:avLst/>
          </a:prstGeom>
          <a:solidFill>
            <a:srgbClr val="6EB9FC"/>
          </a:solidFill>
          <a:ln/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3117673" y="1640185"/>
            <a:ext cx="1644113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Technology partners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2936305" y="2143125"/>
            <a:ext cx="69749" cy="69751"/>
          </a:xfrm>
          <a:prstGeom prst="ellipse">
            <a:avLst/>
          </a:prstGeom>
          <a:solidFill>
            <a:srgbClr val="6EB9FC"/>
          </a:solidFill>
          <a:ln/>
        </p:spPr>
        <p:txBody>
          <a:bodyPr/>
          <a:p/>
        </p:txBody>
      </p:sp>
      <p:sp>
        <p:nvSpPr>
          <p:cNvPr id="23" name="Text 20"/>
          <p:cNvSpPr/>
          <p:nvPr/>
        </p:nvSpPr>
        <p:spPr>
          <a:xfrm>
            <a:off x="3117673" y="2068909"/>
            <a:ext cx="1644113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Component suppliers</a:t>
            </a:r>
            <a:endParaRPr lang="en-US" sz="1250" dirty="0"/>
          </a:p>
        </p:txBody>
      </p:sp>
      <p:sp>
        <p:nvSpPr>
          <p:cNvPr id="24" name="Shape 21"/>
          <p:cNvSpPr/>
          <p:nvPr/>
        </p:nvSpPr>
        <p:spPr>
          <a:xfrm>
            <a:off x="2936305" y="2571849"/>
            <a:ext cx="69749" cy="69751"/>
          </a:xfrm>
          <a:prstGeom prst="ellipse">
            <a:avLst/>
          </a:prstGeom>
          <a:solidFill>
            <a:srgbClr val="6EB9FC"/>
          </a:solidFill>
          <a:ln/>
        </p:spPr>
        <p:txBody>
          <a:bodyPr/>
          <a:p/>
        </p:txBody>
      </p:sp>
      <p:sp>
        <p:nvSpPr>
          <p:cNvPr id="25" name="Text 22"/>
          <p:cNvSpPr/>
          <p:nvPr/>
        </p:nvSpPr>
        <p:spPr>
          <a:xfrm>
            <a:off x="3117673" y="2497634"/>
            <a:ext cx="1644113" cy="4107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Manufacturing partners</a:t>
            </a:r>
            <a:endParaRPr lang="en-US" sz="1250" dirty="0"/>
          </a:p>
        </p:txBody>
      </p:sp>
      <p:sp>
        <p:nvSpPr>
          <p:cNvPr id="26" name="Shape 23"/>
          <p:cNvSpPr/>
          <p:nvPr/>
        </p:nvSpPr>
        <p:spPr>
          <a:xfrm>
            <a:off x="2936305" y="3205956"/>
            <a:ext cx="69749" cy="69751"/>
          </a:xfrm>
          <a:prstGeom prst="ellipse">
            <a:avLst/>
          </a:prstGeom>
          <a:solidFill>
            <a:srgbClr val="6EB9FC"/>
          </a:solidFill>
          <a:ln/>
        </p:spPr>
        <p:txBody>
          <a:bodyPr/>
          <a:p/>
        </p:txBody>
      </p:sp>
      <p:sp>
        <p:nvSpPr>
          <p:cNvPr id="27" name="Text 24"/>
          <p:cNvSpPr/>
          <p:nvPr/>
        </p:nvSpPr>
        <p:spPr>
          <a:xfrm>
            <a:off x="3117673" y="3131741"/>
            <a:ext cx="1644113" cy="4107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Research &amp; academic institutions</a:t>
            </a:r>
            <a:endParaRPr lang="en-US" sz="1250" dirty="0"/>
          </a:p>
        </p:txBody>
      </p:sp>
      <p:sp>
        <p:nvSpPr>
          <p:cNvPr id="28" name="Shape 25"/>
          <p:cNvSpPr/>
          <p:nvPr/>
        </p:nvSpPr>
        <p:spPr>
          <a:xfrm>
            <a:off x="2936305" y="3840063"/>
            <a:ext cx="69749" cy="69751"/>
          </a:xfrm>
          <a:prstGeom prst="ellipse">
            <a:avLst/>
          </a:prstGeom>
          <a:solidFill>
            <a:srgbClr val="6EB9FC"/>
          </a:solidFill>
          <a:ln/>
        </p:spPr>
        <p:txBody>
          <a:bodyPr/>
          <a:p/>
        </p:txBody>
      </p:sp>
      <p:sp>
        <p:nvSpPr>
          <p:cNvPr id="29" name="Text 26"/>
          <p:cNvSpPr/>
          <p:nvPr/>
        </p:nvSpPr>
        <p:spPr>
          <a:xfrm>
            <a:off x="3117673" y="3765848"/>
            <a:ext cx="1644113" cy="4107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Deployment collaborators</a:t>
            </a:r>
            <a:endParaRPr lang="en-US" sz="1250" dirty="0"/>
          </a:p>
        </p:txBody>
      </p:sp>
      <p:sp>
        <p:nvSpPr>
          <p:cNvPr id="30" name="Text 27"/>
          <p:cNvSpPr/>
          <p:nvPr/>
        </p:nvSpPr>
        <p:spPr>
          <a:xfrm>
            <a:off x="5108844" y="1309191"/>
            <a:ext cx="1825480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Roadmap</a:t>
            </a:r>
            <a:endParaRPr lang="en-US" sz="1250" dirty="0"/>
          </a:p>
        </p:txBody>
      </p:sp>
      <p:sp>
        <p:nvSpPr>
          <p:cNvPr id="31" name="Text 28"/>
          <p:cNvSpPr/>
          <p:nvPr/>
        </p:nvSpPr>
        <p:spPr>
          <a:xfrm>
            <a:off x="5108844" y="1640185"/>
            <a:ext cx="279195" cy="17452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01</a:t>
            </a:r>
            <a:endParaRPr lang="en-US" sz="1050" dirty="0"/>
          </a:p>
        </p:txBody>
      </p:sp>
      <p:sp>
        <p:nvSpPr>
          <p:cNvPr id="32" name="Shape 29"/>
          <p:cNvSpPr/>
          <p:nvPr/>
        </p:nvSpPr>
        <p:spPr>
          <a:xfrm>
            <a:off x="5108844" y="1858367"/>
            <a:ext cx="1825480" cy="19050"/>
          </a:xfrm>
          <a:prstGeom prst="rect">
            <a:avLst/>
          </a:prstGeom>
          <a:solidFill>
            <a:srgbClr val="6EB9FC"/>
          </a:solidFill>
          <a:ln/>
        </p:spPr>
        <p:txBody>
          <a:bodyPr/>
          <a:p/>
        </p:txBody>
      </p:sp>
      <p:sp>
        <p:nvSpPr>
          <p:cNvPr id="33" name="Text 30"/>
          <p:cNvSpPr/>
          <p:nvPr/>
        </p:nvSpPr>
        <p:spPr>
          <a:xfrm>
            <a:off x="5108844" y="1966218"/>
            <a:ext cx="1825480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Foundation Phase</a:t>
            </a:r>
            <a:endParaRPr lang="en-US" sz="1250" dirty="0"/>
          </a:p>
        </p:txBody>
      </p:sp>
      <p:sp>
        <p:nvSpPr>
          <p:cNvPr id="34" name="Text 31"/>
          <p:cNvSpPr/>
          <p:nvPr/>
        </p:nvSpPr>
        <p:spPr>
          <a:xfrm>
            <a:off x="5108844" y="2283222"/>
            <a:ext cx="1825480" cy="6030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Research, engineering, prototyping, and internal capability building.</a:t>
            </a:r>
            <a:endParaRPr lang="en-US" sz="1050" dirty="0"/>
          </a:p>
        </p:txBody>
      </p:sp>
      <p:sp>
        <p:nvSpPr>
          <p:cNvPr id="35" name="Text 32"/>
          <p:cNvSpPr/>
          <p:nvPr/>
        </p:nvSpPr>
        <p:spPr>
          <a:xfrm>
            <a:off x="5108844" y="3102570"/>
            <a:ext cx="279195" cy="17452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02</a:t>
            </a:r>
            <a:endParaRPr lang="en-US" sz="1050" dirty="0"/>
          </a:p>
        </p:txBody>
      </p:sp>
      <p:sp>
        <p:nvSpPr>
          <p:cNvPr id="36" name="Shape 33"/>
          <p:cNvSpPr/>
          <p:nvPr/>
        </p:nvSpPr>
        <p:spPr>
          <a:xfrm>
            <a:off x="5108844" y="3292872"/>
            <a:ext cx="1825480" cy="19050"/>
          </a:xfrm>
          <a:prstGeom prst="rect">
            <a:avLst/>
          </a:prstGeom>
          <a:solidFill>
            <a:srgbClr val="6EB9FC"/>
          </a:solidFill>
          <a:ln/>
        </p:spPr>
        <p:txBody>
          <a:bodyPr/>
          <a:p/>
        </p:txBody>
      </p:sp>
      <p:sp>
        <p:nvSpPr>
          <p:cNvPr id="37" name="Text 34"/>
          <p:cNvSpPr/>
          <p:nvPr/>
        </p:nvSpPr>
        <p:spPr>
          <a:xfrm>
            <a:off x="5108844" y="3428603"/>
            <a:ext cx="1825480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Growth Phase</a:t>
            </a:r>
            <a:endParaRPr lang="en-US" sz="1250" dirty="0"/>
          </a:p>
        </p:txBody>
      </p:sp>
      <p:sp>
        <p:nvSpPr>
          <p:cNvPr id="38" name="Text 35"/>
          <p:cNvSpPr/>
          <p:nvPr/>
        </p:nvSpPr>
        <p:spPr>
          <a:xfrm>
            <a:off x="5108844" y="3745607"/>
            <a:ext cx="1825480" cy="6030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Product validation, scaling manufacturing, and deployment readiness.</a:t>
            </a:r>
            <a:endParaRPr lang="en-US" sz="1050" dirty="0"/>
          </a:p>
        </p:txBody>
      </p:sp>
      <p:sp>
        <p:nvSpPr>
          <p:cNvPr id="39" name="Text 36"/>
          <p:cNvSpPr/>
          <p:nvPr/>
        </p:nvSpPr>
        <p:spPr>
          <a:xfrm>
            <a:off x="5108844" y="4564955"/>
            <a:ext cx="279195" cy="17452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03</a:t>
            </a:r>
            <a:endParaRPr lang="en-US" sz="1050" dirty="0"/>
          </a:p>
        </p:txBody>
      </p:sp>
      <p:sp>
        <p:nvSpPr>
          <p:cNvPr id="40" name="Shape 37"/>
          <p:cNvSpPr/>
          <p:nvPr/>
        </p:nvSpPr>
        <p:spPr>
          <a:xfrm>
            <a:off x="5108844" y="4727377"/>
            <a:ext cx="1825480" cy="19050"/>
          </a:xfrm>
          <a:prstGeom prst="rect">
            <a:avLst/>
          </a:prstGeom>
          <a:solidFill>
            <a:srgbClr val="6EB9FC"/>
          </a:solidFill>
          <a:ln/>
        </p:spPr>
        <p:txBody>
          <a:bodyPr/>
          <a:p/>
        </p:txBody>
      </p:sp>
      <p:sp>
        <p:nvSpPr>
          <p:cNvPr id="41" name="Text 38"/>
          <p:cNvSpPr/>
          <p:nvPr/>
        </p:nvSpPr>
        <p:spPr>
          <a:xfrm>
            <a:off x="5108844" y="4890988"/>
            <a:ext cx="1825480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Long-Term Goal</a:t>
            </a:r>
            <a:endParaRPr lang="en-US" sz="1250" dirty="0"/>
          </a:p>
        </p:txBody>
      </p:sp>
      <p:sp>
        <p:nvSpPr>
          <p:cNvPr id="42" name="Text 39"/>
          <p:cNvSpPr/>
          <p:nvPr/>
        </p:nvSpPr>
        <p:spPr>
          <a:xfrm>
            <a:off x="5108844" y="5207992"/>
            <a:ext cx="1825480" cy="6030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Integrated, self-reliant technology ecosystem from research to deployment.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086" y="954385"/>
            <a:ext cx="6223638" cy="14372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45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Building the Future of Intelligent Engineering</a:t>
            </a:r>
            <a:endParaRPr lang="en-US" sz="4500" dirty="0"/>
          </a:p>
        </p:txBody>
      </p:sp>
      <p:sp>
        <p:nvSpPr>
          <p:cNvPr id="4" name="Text 1"/>
          <p:cNvSpPr/>
          <p:nvPr/>
        </p:nvSpPr>
        <p:spPr>
          <a:xfrm>
            <a:off x="698086" y="2519958"/>
            <a:ext cx="6833223" cy="2076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20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The future belongs to intelligent systems built through strong engineering.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98086" y="2909292"/>
            <a:ext cx="2441018" cy="179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Our Vision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698086" y="3174504"/>
            <a:ext cx="2441018" cy="16613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Become a leading indigenous technology ecosystem spanning drones, robotics, AI, autonomous systems, and advanced computing. We drive sustainable innovation through rigorous engineering excellence and solutions that solve real-world challenges.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3443499" y="2909292"/>
            <a:ext cx="3484475" cy="179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What Sets Us Apart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3443499" y="3174504"/>
            <a:ext cx="3484475" cy="18102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93040" indent="-193040">
              <a:lnSpc>
                <a:spcPct val="113000"/>
              </a:lnSpc>
              <a:buSzPct val="100000"/>
              <a:buChar char="•"/>
            </a:pPr>
            <a:r>
              <a:rPr lang="en-US" sz="9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Indigenous technology focus</a:t>
            </a:r>
            <a:pPr algn="l" marL="193040" indent="-193040">
              <a:lnSpc>
                <a:spcPct val="113000"/>
              </a:lnSpc>
              <a:buSzPct val="100000"/>
              <a:buChar char="•"/>
            </a:pPr>
            <a:r>
              <a:rPr lang="en-US" sz="9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built in India, not dependent on imported platforms or foreign IP</a:t>
            </a:r>
            <a:endParaRPr lang="en-US" sz="950" dirty="0"/>
          </a:p>
          <a:p>
            <a:pPr algn="l" marL="193040" indent="-193040">
              <a:lnSpc>
                <a:spcPct val="113000"/>
              </a:lnSpc>
              <a:buSzPct val="100000"/>
              <a:buChar char="•"/>
            </a:pPr>
            <a:r>
              <a:rPr lang="en-US" sz="9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Engineering-first mindset</a:t>
            </a:r>
            <a:pPr algn="l" marL="193040" indent="-193040">
              <a:lnSpc>
                <a:spcPct val="113000"/>
              </a:lnSpc>
              <a:buSzPct val="100000"/>
              <a:buChar char="•"/>
            </a:pPr>
            <a:r>
              <a:rPr lang="en-US" sz="9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rigorous design discipline from the start</a:t>
            </a:r>
            <a:endParaRPr lang="en-US" sz="950" dirty="0"/>
          </a:p>
          <a:p>
            <a:pPr algn="l" marL="193040" indent="-193040">
              <a:lnSpc>
                <a:spcPct val="113000"/>
              </a:lnSpc>
              <a:buSzPct val="100000"/>
              <a:buChar char="•"/>
            </a:pPr>
            <a:r>
              <a:rPr lang="en-US" sz="9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R&amp;D driven culture</a:t>
            </a:r>
            <a:pPr algn="l" marL="193040" indent="-193040">
              <a:lnSpc>
                <a:spcPct val="113000"/>
              </a:lnSpc>
              <a:buSzPct val="100000"/>
              <a:buChar char="•"/>
            </a:pPr>
            <a:r>
              <a:rPr lang="en-US" sz="9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concept to prototype to validated product</a:t>
            </a:r>
            <a:endParaRPr lang="en-US" sz="950" dirty="0"/>
          </a:p>
          <a:p>
            <a:pPr algn="l" marL="193040" indent="-193040">
              <a:lnSpc>
                <a:spcPct val="113000"/>
              </a:lnSpc>
              <a:buSzPct val="100000"/>
              <a:buChar char="•"/>
            </a:pPr>
            <a:r>
              <a:rPr lang="en-US" sz="9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Manufacturing orientation</a:t>
            </a:r>
            <a:pPr algn="l" marL="193040" indent="-193040">
              <a:lnSpc>
                <a:spcPct val="113000"/>
              </a:lnSpc>
              <a:buSzPct val="100000"/>
              <a:buChar char="•"/>
            </a:pPr>
            <a:r>
              <a:rPr lang="en-US" sz="9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built to produce, not just design</a:t>
            </a:r>
            <a:endParaRPr lang="en-US" sz="950" dirty="0"/>
          </a:p>
          <a:p>
            <a:pPr algn="l" marL="193040" indent="-193040">
              <a:lnSpc>
                <a:spcPct val="113000"/>
              </a:lnSpc>
              <a:buSzPct val="100000"/>
              <a:buChar char="•"/>
            </a:pPr>
            <a:r>
              <a:rPr lang="en-US" sz="9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Multi-disciplinary integration</a:t>
            </a:r>
            <a:pPr algn="l" marL="193040" indent="-193040">
              <a:lnSpc>
                <a:spcPct val="113000"/>
              </a:lnSpc>
              <a:buSzPct val="100000"/>
              <a:buChar char="•"/>
            </a:pPr>
            <a:r>
              <a:rPr lang="en-US" sz="9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six technology domains working as one</a:t>
            </a:r>
            <a:endParaRPr lang="en-US" sz="950" dirty="0"/>
          </a:p>
          <a:p>
            <a:pPr algn="l" marL="193040" indent="-193040">
              <a:lnSpc>
                <a:spcPct val="113000"/>
              </a:lnSpc>
              <a:buSzPct val="100000"/>
              <a:buChar char="•"/>
            </a:pPr>
            <a:r>
              <a:rPr lang="en-US" sz="95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Long-term innovation roadmap</a:t>
            </a:r>
            <a:pPr algn="l" marL="193040" indent="-193040">
              <a:lnSpc>
                <a:spcPct val="113000"/>
              </a:lnSpc>
              <a:buSzPct val="100000"/>
              <a:buChar char="•"/>
            </a:pPr>
            <a:r>
              <a:rPr lang="en-US" sz="9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from foundation to ecosystem leadership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698086" y="5141218"/>
            <a:ext cx="6223638" cy="12700"/>
          </a:xfrm>
          <a:prstGeom prst="roundRect">
            <a:avLst>
              <a:gd name="adj" fmla="val 49999"/>
            </a:avLst>
          </a:prstGeom>
          <a:solidFill>
            <a:srgbClr val="D6E5EF">
              <a:alpha val="50000"/>
            </a:srgbClr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698086" y="5280521"/>
            <a:ext cx="6223638" cy="6229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20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RAISSS Robotics AI and Quantum Technology Private Limited</a:t>
            </a:r>
            <a:endParaRPr lang="en-US" sz="1200" dirty="0"/>
          </a:p>
          <a:p>
            <a:pPr algn="l" indent="0" marL="0">
              <a:lnSpc>
                <a:spcPct val="113000"/>
              </a:lnSpc>
              <a:buNone/>
            </a:pPr>
            <a:r>
              <a:rPr lang="en-US" sz="12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Akola, Maharashtra, India</a:t>
            </a:r>
            <a:endParaRPr lang="en-US" sz="1200" dirty="0"/>
          </a:p>
          <a:p>
            <a:pPr algn="l" indent="0" marL="0">
              <a:lnSpc>
                <a:spcPct val="113000"/>
              </a:lnSpc>
              <a:buNone/>
            </a:pPr>
            <a:r>
              <a:rPr lang="en-US" sz="1200" b="1" dirty="0">
                <a:solidFill>
                  <a:srgbClr val="D6E5EF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Innovating Today. Engineering Tomorrow.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2026-09-06T10:39:46Z</dcterms:created>
  <dcterms:modified xsi:type="dcterms:W3CDTF">2026-09-06T10:39:46Z</dcterms:modified>
</cp:coreProperties>
</file>